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1" r:id="rId10"/>
    <p:sldId id="292" r:id="rId11"/>
    <p:sldId id="290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11.09.2021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60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11.09.2021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21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11.09.2021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41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11.09.2021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330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11.09.2021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57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11.09.2021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559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11.09.2021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46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11.09.2021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846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11.09.2021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731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11.09.2021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2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11.09.2021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83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85646-FAEB-4AB3-A326-0A08349E2827}" type="datetimeFigureOut">
              <a:rPr lang="ru-RU" smtClean="0"/>
              <a:t>11.09.2021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5316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7240" y="22026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Методы на основе Марковских моделей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898597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2" y="0"/>
            <a:ext cx="2384362" cy="7826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3724143" y="222885"/>
            <a:ext cx="4761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54000" algn="ctr">
              <a:lnSpc>
                <a:spcPct val="120000"/>
              </a:lnSpc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Рис. 3.4. Разложимые Марковские цепи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31406" y="782619"/>
                <a:ext cx="11290618" cy="60753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Эргодические Марковские цепи описываются сильно связанным графом. Это означает, что в такой системе возможен переход из любого состояния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 любое 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=1,…,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за конечное число шагов.</a:t>
                </a: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Для эргодических цепей при достаточно большом времени функционирования (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стремится к бесконечности) наступает стационарный режим, при котором вероятности 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Pi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состояний системы не зависят от времени и не зависят от распределения вероятностей в начальный момент времени, т.е. 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Pi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=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const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Каждая компонента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вектора таких стационарных вероятностей характеризует среднюю долю времени, в течение которого система находится в рассматриваемом состоянии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за время наблюдения, измеряемое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шагами.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Для определения стационарных вероятностей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нахождения системы в состоянии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𝑖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=1,...,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𝑛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нужно составить систему n линейных однородных алгебраических уравнений с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неизвестными: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𝑗𝑖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𝑖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=1,...,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𝑛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20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			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(7)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Причем, искомые вероятности должны удовлетворять условию: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naryPr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					(8)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6" y="782619"/>
                <a:ext cx="11290618" cy="6075381"/>
              </a:xfrm>
              <a:prstGeom prst="rect">
                <a:avLst/>
              </a:prstGeom>
              <a:blipFill>
                <a:blip r:embed="rId3"/>
                <a:stretch>
                  <a:fillRect l="-540" r="-540" b="-1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608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530352" y="956136"/>
                <a:ext cx="11064240" cy="4431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Пример.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Центральный процессор мультипрограммной системы в любой момент времени выполняет либо программы пользователя, либо программы операционной системы, либо находится в состоянии ожидания. Продолжительность нахождения системы в каждом состоянии кратна длительности шага. Определить коэффициент использования процессора, если задана матрица вероятностей переходов из одного состояния в другое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0,7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0,2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0,1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0,8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0,1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0,1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0,8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0,05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0,15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254000">
                  <a:lnSpc>
                    <a:spcPct val="120000"/>
                  </a:lnSpc>
                </a:pPr>
                <a:r>
                  <a:rPr lang="ru-RU" sz="20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Решение. 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25400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sSubPr>
                      <m:e>
                        <m:r>
                          <a:rPr lang="ru-RU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– состояние, в котором реализуются задачи пользователя; 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25400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sSubPr>
                      <m:e>
                        <m:r>
                          <a:rPr lang="ru-RU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– состояние, в котором реализуются программы операционной системы; 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25400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sSubPr>
                      <m:e>
                        <m:r>
                          <a:rPr lang="ru-RU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 – состояние простоя. 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52" y="956136"/>
                <a:ext cx="11064240" cy="4431983"/>
              </a:xfrm>
              <a:prstGeom prst="rect">
                <a:avLst/>
              </a:prstGeom>
              <a:blipFill>
                <a:blip r:embed="rId2"/>
                <a:stretch>
                  <a:fillRect l="-551" t="-138" r="-551" b="-8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98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41236" y="126320"/>
            <a:ext cx="6640600" cy="429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Граф функционирования системы имеет вид (рис. 3.5):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10" y="555733"/>
            <a:ext cx="4299219" cy="3261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5443728" y="937766"/>
                <a:ext cx="6096000" cy="206210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Составим для установившегося режима систему линейных алгебраических уравнений. 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 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= 0,7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+ 0,8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+ 0,8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3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;</m:t>
                      </m:r>
                    </m:oMath>
                  </m:oMathPara>
                </a14:m>
                <a:endParaRPr lang="ru-RU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= 0,2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+ 0,1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+ 0,05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3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;</m:t>
                      </m:r>
                    </m:oMath>
                  </m:oMathPara>
                </a14:m>
                <a:endParaRPr lang="ru-RU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3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= 0,1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+ 0,1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+ 0,15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3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;</m:t>
                      </m:r>
                    </m:oMath>
                  </m:oMathPara>
                </a14:m>
                <a:endParaRPr lang="ru-RU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+ 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+ 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3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= 1.</m:t>
                      </m:r>
                    </m:oMath>
                  </m:oMathPara>
                </a14:m>
                <a:endParaRPr lang="ru-RU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728" y="937766"/>
                <a:ext cx="6096000" cy="2062103"/>
              </a:xfrm>
              <a:prstGeom prst="rect">
                <a:avLst/>
              </a:prstGeom>
              <a:blipFill>
                <a:blip r:embed="rId3"/>
                <a:stretch>
                  <a:fillRect l="-1000" t="-296" r="-1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4273296" y="3626858"/>
                <a:ext cx="6096000" cy="273921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 основании 4-го уравнения 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= 1−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 = 1−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− 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3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 = 1−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− 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Уравняем левые и правые части уравнений.</a:t>
                </a:r>
              </a:p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1−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− 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3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= 0,7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+ 0,8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+ 0,8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3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;</m:t>
                      </m:r>
                    </m:oMath>
                  </m:oMathPara>
                </a14:m>
                <a:endParaRPr lang="ru-RU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1−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− 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3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= 0,2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+ 0,1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+ 0,05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3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;</m:t>
                      </m:r>
                    </m:oMath>
                  </m:oMathPara>
                </a14:m>
                <a:endParaRPr lang="ru-RU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1−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− 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3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= 0,1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+ 0,1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+ 0,15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3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;</m:t>
                      </m:r>
                    </m:oMath>
                  </m:oMathPara>
                </a14:m>
                <a:endParaRPr lang="ru-RU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296" y="3626858"/>
                <a:ext cx="6096000" cy="2739211"/>
              </a:xfrm>
              <a:prstGeom prst="rect">
                <a:avLst/>
              </a:prstGeom>
              <a:blipFill>
                <a:blip r:embed="rId4"/>
                <a:stretch>
                  <a:fillRect t="-2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749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173736" y="153787"/>
                <a:ext cx="12018264" cy="6370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Тогда получаем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0,7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+ 1,8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+ 1,8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3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=1</m:t>
                      </m:r>
                    </m:oMath>
                  </m:oMathPara>
                </a14:m>
                <a:endParaRPr lang="ru-RU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1,2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+ 0,1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+ 1,05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3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=1</m:t>
                      </m:r>
                    </m:oMath>
                  </m:oMathPara>
                </a14:m>
                <a:endParaRPr lang="ru-RU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1,1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+ 1,1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 + 0,15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3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=1</m:t>
                      </m:r>
                    </m:oMath>
                  </m:oMathPara>
                </a14:m>
                <a:endParaRPr lang="ru-RU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Решая систему методом 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Крамера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находим определители:</a:t>
                </a: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∆=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0,7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1,8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1,8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1,2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0,1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1,05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1,1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1,1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0,15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=0,7×0,1×0,15+1,8×0,15×1,1+1,8×1,2×1,1−</m:t>
                      </m:r>
                    </m:oMath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1,8×0,1×1,1−0,7×1,05×1,1−1,8×0,15×1,2=3,135</m:t>
                      </m:r>
                    </m:oMath>
                  </m:oMathPara>
                </a14:m>
                <a:endParaRPr lang="ru-RU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∆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=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1,8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1,8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0,1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1,05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1,1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0,15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=1×0,1×0,15+1,8×0,15×1+1,8×1×1,1−</m:t>
                      </m:r>
                    </m:oMath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1,8×0,1×1−1×1,05×1,1−1,8×1×1,2=2,28</m:t>
                      </m:r>
                    </m:oMath>
                  </m:oMathPara>
                </a14:m>
                <a:endParaRPr lang="ru-RU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∆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=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0,7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1,8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1,2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1,05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1,1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0,15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=0,7×1×0,15+1×0,15×1,1+1,8×1,2×1−</m:t>
                      </m:r>
                    </m:oMath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1,8×1×1,1−0,7×1,05×1−1×0,15×1,2=0,525</m:t>
                      </m:r>
                    </m:oMath>
                  </m:oMathPara>
                </a14:m>
                <a:endParaRPr lang="ru-RU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∆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3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=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0,7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1,8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1,2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0,1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1,1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1,1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=0,7×0,1×1+1,8×1×1,1+1×1,2×1,1−</m:t>
                      </m:r>
                    </m:oMath>
                    <m:oMath xmlns:m="http://schemas.openxmlformats.org/officeDocument/2006/math"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1×0,1×1,1−0,7×1×1,1−1,8×1×1,2=0,33</m:t>
                      </m:r>
                    </m:oMath>
                  </m:oMathPara>
                </a14:m>
                <a:endParaRPr lang="ru-RU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" y="153787"/>
                <a:ext cx="12018264" cy="6370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100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173736" y="262943"/>
                <a:ext cx="11292840" cy="3408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 результате решения получаем значение вероятностей состояния в установленном режиме: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 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= 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∆</m:t>
                          </m:r>
                        </m:den>
                      </m:f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fPr>
                        <m:num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2,28</m:t>
                          </m:r>
                        </m:num>
                        <m:den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3,135</m:t>
                          </m:r>
                        </m:den>
                      </m:f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≈0,727</m:t>
                      </m:r>
                    </m:oMath>
                  </m:oMathPara>
                </a14:m>
                <a:endParaRPr lang="ru-RU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 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= 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∆</m:t>
                          </m:r>
                        </m:den>
                      </m:f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fPr>
                        <m:num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0,525</m:t>
                          </m:r>
                        </m:num>
                        <m:den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3,135</m:t>
                          </m:r>
                        </m:den>
                      </m:f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≈0,168</m:t>
                      </m:r>
                    </m:oMath>
                  </m:oMathPara>
                </a14:m>
                <a:endParaRPr lang="ru-RU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𝑃</m:t>
                          </m:r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 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3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= 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∆</m:t>
                          </m:r>
                        </m:den>
                      </m:f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fPr>
                        <m:num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0,33</m:t>
                          </m:r>
                        </m:num>
                        <m:den>
                          <m:r>
                            <a:rPr lang="ru-R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3,135</m:t>
                          </m:r>
                        </m:den>
                      </m:f>
                      <m:r>
                        <a:rPr lang="ru-RU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≈0,105</m:t>
                      </m:r>
                    </m:oMath>
                  </m:oMathPara>
                </a14:m>
                <a:endParaRPr lang="ru-RU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Коэффициент простоя процессора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п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=0,105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Коэффициент использования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и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=1–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п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=0,895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при этом на обработку программ пользователя затрачивается 81,2% времени, а на обслуживание операционной системы – 18,8%.</a:t>
                </a: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" y="262943"/>
                <a:ext cx="11292840" cy="3408177"/>
              </a:xfrm>
              <a:prstGeom prst="rect">
                <a:avLst/>
              </a:prstGeom>
              <a:blipFill>
                <a:blip r:embed="rId2"/>
                <a:stretch>
                  <a:fillRect l="-594" r="-540" b="-14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-87581" y="3671120"/>
            <a:ext cx="4027834" cy="429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Непрерывные цепи Маркова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292608" y="4100533"/>
                <a:ext cx="11594592" cy="2578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Пусть система характеризуется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состояниями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,...,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а переход из состояния в состояние может осуществляться в любой момент времени. Обозначим через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вероятность того, что в момент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система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будет находиться в состоянии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 1, 2, ..., 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Требуется определить для любого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вероятности состояний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), 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), …,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Очевидно, что имеет место нормировочное условие: </a:t>
                </a: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=1</m:t>
                      </m:r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" y="4100533"/>
                <a:ext cx="11594592" cy="2578013"/>
              </a:xfrm>
              <a:prstGeom prst="rect">
                <a:avLst/>
              </a:prstGeom>
              <a:blipFill>
                <a:blip r:embed="rId3"/>
                <a:stretch>
                  <a:fillRect l="-526" t="-236" r="-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717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283464" y="494442"/>
                <a:ext cx="11192256" cy="5933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Для процесса с непрерывным временем вместо переходных вероятностей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рассматриваются плотности вероятностей перехода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представляющие 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coбой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предел отношения вероятности перехода системы за время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∆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из состояния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 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к длине промежутка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∆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</a:t>
                </a: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 sz="2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;∆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;∆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вероятность того, что система, пребывавшая в момент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 состоянии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за время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∆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перейдет из него в 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Из определения плотностей вероятности перехода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видно, что они в общем случае зависят от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неотрицательны и в отличие от вероятностей могут быть больше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Если при любых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≠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плотности вероятностей переходов не зависят от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и тогда вместо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будем писать просто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то Марковский процесс с непрерывным временем называется однородным. Если же хотя бы при одной паре значений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≠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плотность вероятности перехода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изменяется с течением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процесс называется неоднородным. Таким образом, 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ru-RU" sz="20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20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const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то процесс называется однородным, если плотность вероятности зависит от времени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ru-RU" sz="20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то процесс – неоднородный.</a:t>
                </a: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64" y="494442"/>
                <a:ext cx="11192256" cy="5933612"/>
              </a:xfrm>
              <a:prstGeom prst="rect">
                <a:avLst/>
              </a:prstGeom>
              <a:blipFill>
                <a:blip r:embed="rId2"/>
                <a:stretch>
                  <a:fillRect l="-599" r="-545" b="-2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143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429768" y="1046994"/>
                <a:ext cx="11192256" cy="52643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Вероятности состояний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;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=1,…,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(неизвестные вероятностные функции) являются решением следующей системы дифференциальных уравнений:</a:t>
                </a: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𝑗</m:t>
                          </m:r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𝑗</m:t>
                          </m:r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Система представляет собой систему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обыкновенных линейных однородных дифференциальных уравнений первого порядка с постоянными коэффициентами. Эта система называется системой дифференциальных уравнений Колмогорова. Величина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×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называется потоком вероятности перехода из состояния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причем интенсивность потоков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может зависеть от времени или быть постоянной.</a:t>
                </a: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Составить систему Колмогорова удобно по одному из следующих правил:</a:t>
                </a: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1) правило составления системы дифференциальных уравнений Колмогорова по размеченному графу состояний.</a:t>
                </a: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8" y="1046994"/>
                <a:ext cx="11192256" cy="5264390"/>
              </a:xfrm>
              <a:prstGeom prst="rect">
                <a:avLst/>
              </a:prstGeom>
              <a:blipFill>
                <a:blip r:embed="rId2"/>
                <a:stretch>
                  <a:fillRect l="-599" t="-116" r="-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992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402336" y="180542"/>
                <a:ext cx="11548872" cy="32217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Для того чтобы составить дифференциальное уравнение Колмогорова для функции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=1,…,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надо в левой части этого уравнения записать производную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,функции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а в правой части уравнения – произведение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×</m:t>
                    </m:r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суммы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плотностей вероятностей переходов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у стрелок, выходящих из состояния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на вероятность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этого состояния со знаком минус, плюс сумму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×</m:t>
                            </m:r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𝑗𝑖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произведений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×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плотностей вероятностей переходов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соответствующих стрелкам, входящим в 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на вероятности состояний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из которых эти стрелки выходят. При этом плотности вероятностей переходов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соответствующие отсутствующим стрелкам на графе, равны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36" y="180542"/>
                <a:ext cx="11548872" cy="3221779"/>
              </a:xfrm>
              <a:prstGeom prst="rect">
                <a:avLst/>
              </a:prstGeom>
              <a:blipFill>
                <a:blip r:embed="rId2"/>
                <a:stretch>
                  <a:fillRect l="-528" t="-2083" r="-475" b="-15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/>
          <p:nvPr/>
        </p:nvPicPr>
        <p:blipFill rotWithShape="1">
          <a:blip r:embed="rId3"/>
          <a:srcRect l="15334" t="46886" r="75806" b="31947"/>
          <a:stretch/>
        </p:blipFill>
        <p:spPr bwMode="auto">
          <a:xfrm>
            <a:off x="507492" y="3657472"/>
            <a:ext cx="3835908" cy="2487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8612" y="6185211"/>
            <a:ext cx="4333815" cy="429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ctr">
              <a:lnSpc>
                <a:spcPct val="120000"/>
              </a:lnSpc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Рис. 3.6. Граф состояний системы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4965225" y="3635693"/>
                <a:ext cx="5947910" cy="2677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ru-RU" sz="20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ru-RU" sz="2000" i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d>
                                  <m:d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ru-RU" sz="2000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r>
                                      <a:rPr lang="ru-RU" sz="20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ru-RU" sz="2000" i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ru-RU" sz="20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ru-RU" sz="2000" i="0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sz="2000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ru-RU" sz="20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ru-RU" sz="2000" i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ru-RU" sz="2000" i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ru-RU" sz="20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ru-RU" sz="2000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ru-RU" sz="20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ru-RU" sz="2000" i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sz="2000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000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=−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ru-RU" sz="2000" i="0">
                                              <a:latin typeface="Cambria Math" panose="02040503050406030204" pitchFamily="18" charset="0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ru-RU" sz="2000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ru-RU" sz="2000" i="0">
                                              <a:latin typeface="Cambria Math" panose="02040503050406030204" pitchFamily="18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ru-RU" sz="20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0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=−</m:t>
                                      </m:r>
                                      <m:d>
                                        <m:d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000" i="0">
                                                  <a:latin typeface="Cambria Math" panose="02040503050406030204" pitchFamily="18" charset="0"/>
                                                </a:rPr>
                                                <m:t>41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0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000" i="0">
                                                  <a:latin typeface="Cambria Math" panose="02040503050406030204" pitchFamily="18" charset="0"/>
                                                </a:rPr>
                                                <m:t>42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ru-RU" sz="2000" i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ru-RU" sz="2000" i="0">
                                              <a:latin typeface="Cambria Math" panose="02040503050406030204" pitchFamily="18" charset="0"/>
                                            </a:rPr>
                                            <m:t>24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ru-RU" sz="20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ru-RU" sz="2000" i="0">
                                              <a:latin typeface="Cambria Math" panose="02040503050406030204" pitchFamily="18" charset="0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ru-RU" sz="2000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225" y="3635693"/>
                <a:ext cx="5947910" cy="2677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600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/>
              <p:cNvSpPr/>
              <p:nvPr/>
            </p:nvSpPr>
            <p:spPr>
              <a:xfrm>
                <a:off x="310896" y="758914"/>
                <a:ext cx="11484864" cy="4916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2) правило составления дифференциальных уравнений Колмогорова по матрице плотностей вероятностей переходов.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Для составления дифференциального уравнения Колмогорова для функции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=1,…,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надо в левой части уравнения записать производную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функции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а в правой части уравнения – произведение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×</m:t>
                    </m:r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суммы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элементов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-ой строки матрицы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плотностей вероятностей на вероятность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состояния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(номер которой совпадает с номером взятой строки) со знаком минус, плюс сумму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×</m:t>
                            </m:r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𝑗𝑖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произведений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×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элементов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-го столбца на соответствующие им вероятности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Система дифференциальных уравнений Колмогорова составленная, например, по матрице плотностей вероятностей переходов</a:t>
                </a: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𝛬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1,5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96" y="758914"/>
                <a:ext cx="11484864" cy="4916859"/>
              </a:xfrm>
              <a:prstGeom prst="rect">
                <a:avLst/>
              </a:prstGeom>
              <a:blipFill>
                <a:blip r:embed="rId2"/>
                <a:stretch>
                  <a:fillRect l="-531" r="-5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418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/>
              <p:cNvSpPr/>
              <p:nvPr/>
            </p:nvSpPr>
            <p:spPr>
              <a:xfrm>
                <a:off x="149352" y="105342"/>
                <a:ext cx="6096000" cy="279429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имеет следующий вид: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=−5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6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+1,5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=−6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+4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=−5,5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52" y="105342"/>
                <a:ext cx="6096000" cy="27942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149352" y="3101465"/>
                <a:ext cx="11567160" cy="3158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Если процесс, протекающий в системе, длится достаточно долго, то имеет смысл говорить о предельном поведении вероятностей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при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→∞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В некоторых случаях существуют финальные (предельные) вероятности состояний</a:t>
                </a: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 sz="2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не зависящие от того, в каком состоянии система находилась в начальный момент. Говорят, что в системе устанавливается предельный стационарный режим, в ходе которого она переходит из состояния в состояние, но вероятности уже не меняются. Система, для которой существуют финальные вероятности называется эргодической, а соответствующий случайный процесс – эргодическим. </a:t>
                </a:r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52" y="3101465"/>
                <a:ext cx="11567160" cy="3158429"/>
              </a:xfrm>
              <a:prstGeom prst="rect">
                <a:avLst/>
              </a:prstGeom>
              <a:blipFill>
                <a:blip r:embed="rId3"/>
                <a:stretch>
                  <a:fillRect l="-580" t="-193" r="-527" b="-15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099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95085" y="153752"/>
            <a:ext cx="5418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54000" algn="just">
              <a:lnSpc>
                <a:spcPct val="120000"/>
              </a:lnSpc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Основные понятия Марковских процессов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10896" y="764685"/>
                <a:ext cx="11027664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Функция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𝑋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называется случайной, если ее значение при любом аргументе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является случайной величиной.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Случайная функция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𝑋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аргументом которой является время, называется случайным процессом.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Марковские процессы являются частным видом случайных процессов. Особое место 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марковских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процессов среди других классов случайных процессов обусловлено следующими обстоятельствами: для 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марковских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процессов хорошо разработан математический аппарат, позволяющий решать многие практические задачи; с помощью 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марковских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процессов можно описать (точно или приближенно) поведение достаточно сложных систем.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Случайный процесс, протекающий в какой-либо системе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𝑆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называется 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марковским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(или процессом без последействия), если он обладает следующим свойством: для любою момента времени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вероятность любого состояния системы в будущем (при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 зависит только от ее состояния в настоящем (при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 и не зависит от того, когда и каким образом система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𝑆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пришла в это состояние. То есть в 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марковском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случайном процессе будущее развитие процесса не зависит от его предыстории.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96" y="764685"/>
                <a:ext cx="11027664" cy="5632311"/>
              </a:xfrm>
              <a:prstGeom prst="rect">
                <a:avLst/>
              </a:prstGeom>
              <a:blipFill>
                <a:blip r:embed="rId2"/>
                <a:stretch>
                  <a:fillRect l="-553" r="-553" b="-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502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/>
              <p:cNvSpPr/>
              <p:nvPr/>
            </p:nvSpPr>
            <p:spPr>
              <a:xfrm>
                <a:off x="539496" y="437609"/>
                <a:ext cx="11000232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Финальные вероятности состояний могут быть получены путем решения системы линейных алгебраических уравнений, которые получаются из дифференциальных уравнений Колмогорова, если приравнять производные к нулю, а вероятностные функции состояний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),…,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 правых частях уравнений заменить соответственно на неизвестные финальные вероятности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Для нахождения точного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к уравнениям добавляют нормировочное условие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20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20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+…+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20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Пример.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Граф состояний системы имеет вид (рис. 3.7):</a:t>
                </a:r>
              </a:p>
            </p:txBody>
          </p:sp>
        </mc:Choice>
        <mc:Fallback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96" y="437609"/>
                <a:ext cx="11000232" cy="2677656"/>
              </a:xfrm>
              <a:prstGeom prst="rect">
                <a:avLst/>
              </a:prstGeom>
              <a:blipFill>
                <a:blip r:embed="rId2"/>
                <a:stretch>
                  <a:fillRect l="-610" t="-228" r="-554" b="-20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/>
          <p:nvPr/>
        </p:nvPicPr>
        <p:blipFill rotWithShape="1">
          <a:blip r:embed="rId3"/>
          <a:srcRect l="13229" t="44258" r="73804" b="28297"/>
          <a:stretch/>
        </p:blipFill>
        <p:spPr bwMode="auto">
          <a:xfrm>
            <a:off x="3227832" y="3273806"/>
            <a:ext cx="4380801" cy="27429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845718" y="6175293"/>
            <a:ext cx="3145028" cy="429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54000" algn="ctr">
              <a:lnSpc>
                <a:spcPct val="120000"/>
              </a:lnSpc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Рис. 3.7. Граф состояний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670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/>
              <p:cNvSpPr/>
              <p:nvPr/>
            </p:nvSpPr>
            <p:spPr>
              <a:xfrm>
                <a:off x="859536" y="146311"/>
                <a:ext cx="10817352" cy="3826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Решение</a:t>
                </a:r>
                <a:r>
                  <a:rPr lang="ru-RU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Составим систему уравнений Колмогорова для данного графа состояний:</a:t>
                </a: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02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02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20</m:t>
                                              </m:r>
                                            </m:sub>
                                          </m:s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Подставим значения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01</m:t>
                          </m:r>
                        </m:sub>
                      </m:sSub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=1;</m:t>
                      </m:r>
                      <m:sSub>
                        <m:sSub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sub>
                      </m:sSub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=2;</m:t>
                      </m:r>
                      <m:sSub>
                        <m:sSub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02</m:t>
                          </m:r>
                        </m:sub>
                      </m:sSub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=2;</m:t>
                      </m:r>
                      <m:sSub>
                        <m:sSub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20</m:t>
                          </m:r>
                        </m:sub>
                      </m:sSub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=3;</m:t>
                      </m:r>
                      <m:sSub>
                        <m:sSub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=2;</m:t>
                      </m:r>
                      <m:sSub>
                        <m:sSub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=2;</m:t>
                      </m:r>
                      <m:sSub>
                        <m:sSub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23</m:t>
                          </m:r>
                        </m:sub>
                      </m:sSub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=1;</m:t>
                      </m:r>
                      <m:sSub>
                        <m:sSub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32</m:t>
                          </m:r>
                        </m:sub>
                      </m:sSub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=2.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36" y="146311"/>
                <a:ext cx="10817352" cy="38263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3715350" y="4158872"/>
                <a:ext cx="3828612" cy="2419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ru-RU" i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ru-RU" i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ru-RU" i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ru-RU" i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ru-RU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ru-RU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ru-RU" i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ru-RU" i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=2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−4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=2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−5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350" y="4158872"/>
                <a:ext cx="3828612" cy="24191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9202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/>
              <p:cNvSpPr/>
              <p:nvPr/>
            </p:nvSpPr>
            <p:spPr>
              <a:xfrm>
                <a:off x="329184" y="90394"/>
                <a:ext cx="11631168" cy="6312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Тогда финальные вероятности состояний могут быть получены путем решения системы линейных алгебраических уравнений в которой исключено одно из уравнений:</a:t>
                </a:r>
                <a:endParaRPr lang="ru-RU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−3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+3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−4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+3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−4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=0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=1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Решить эту систему линейных уравнений можно, например, методом </a:t>
                </a:r>
                <a:r>
                  <a:rPr lang="ru-RU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Крамера</a:t>
                </a:r>
                <a:r>
                  <a:rPr lang="ru-RU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Для этого найдем:</a:t>
                </a: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∆=</m:t>
                    </m:r>
                    <m:d>
                      <m:d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−4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−4</m:t>
                                          </m:r>
                                        </m:e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=120;</m:t>
                    </m:r>
                  </m:oMath>
                </a14:m>
                <a:r>
                  <a:rPr lang="ru-RU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−4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−4</m:t>
                                          </m:r>
                                        </m:e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=48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;</m:t>
                    </m:r>
                  </m:oMath>
                </a14:m>
                <a:endParaRPr lang="ru-RU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−4</m:t>
                                          </m:r>
                                        </m:e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=24;</m:t>
                    </m:r>
                  </m:oMath>
                </a14:m>
                <a:r>
                  <a:rPr lang="ru-RU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∆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−4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=32;</m:t>
                    </m:r>
                  </m:oMath>
                </a14:m>
                <a:endParaRPr lang="ru-RU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−4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u-RU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−4</m:t>
                                            </m:r>
                                          </m:e>
                                          <m:e>
                                            <m:r>
                                              <a:rPr lang="ru-RU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ru-RU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ru-RU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=16.</m:t>
                      </m:r>
                    </m:oMath>
                  </m:oMathPara>
                </a14:m>
                <a:endParaRPr lang="ru-RU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84" y="90394"/>
                <a:ext cx="11631168" cy="6312434"/>
              </a:xfrm>
              <a:prstGeom prst="rect">
                <a:avLst/>
              </a:prstGeom>
              <a:blipFill>
                <a:blip r:embed="rId2"/>
                <a:stretch>
                  <a:fillRect l="-419" t="-97" r="-4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295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/>
              <p:cNvSpPr/>
              <p:nvPr/>
            </p:nvSpPr>
            <p:spPr>
              <a:xfrm>
                <a:off x="932688" y="2412970"/>
                <a:ext cx="10085832" cy="1849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Решение 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системы имеет вид:</a:t>
                </a: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∆</m:t>
                          </m:r>
                        </m:den>
                      </m:f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48</m:t>
                          </m:r>
                        </m:num>
                        <m:den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120</m:t>
                          </m:r>
                        </m:den>
                      </m:f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=0,4 ;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∆</m:t>
                          </m:r>
                        </m:den>
                      </m:f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24</m:t>
                          </m:r>
                        </m:num>
                        <m:den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120</m:t>
                          </m:r>
                        </m:den>
                      </m:f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=0,2; 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∆</m:t>
                          </m:r>
                        </m:den>
                      </m:f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120</m:t>
                          </m:r>
                        </m:den>
                      </m:f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=0,27;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∆</m:t>
                          </m:r>
                        </m:den>
                      </m:f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120</m:t>
                          </m:r>
                        </m:den>
                      </m:f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=0,13.</m:t>
                      </m:r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8" y="2412970"/>
                <a:ext cx="10085832" cy="1849481"/>
              </a:xfrm>
              <a:prstGeom prst="rect">
                <a:avLst/>
              </a:prstGeom>
              <a:blipFill>
                <a:blip r:embed="rId2"/>
                <a:stretch>
                  <a:fillRect t="-3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151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402336" y="206508"/>
                <a:ext cx="11466576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Классификация </a:t>
                </a:r>
                <a:r>
                  <a:rPr lang="ru-RU" sz="20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марковских</a:t>
                </a: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случайных процессов производится в зависимости от непрерывности или дискретности множества значений функции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𝑋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параметра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Различают следующие основные виды 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марковских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случайных процессов: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2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 дискретными состояниями и дискретным временем (цепь Маркова);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2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 непрерывными состояниями и дискретным временем (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марковские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последовательности);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2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 дискретными состояниями и непрерывным временем (непрерывная цепь Маркова);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2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 непрерывным состоянием и непрерывным временем.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36" y="206508"/>
                <a:ext cx="11466576" cy="2677656"/>
              </a:xfrm>
              <a:prstGeom prst="rect">
                <a:avLst/>
              </a:prstGeom>
              <a:blipFill>
                <a:blip r:embed="rId2"/>
                <a:stretch>
                  <a:fillRect l="-585" t="-228" r="-532" b="-20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402336" y="2884164"/>
            <a:ext cx="1120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4000" algn="just">
              <a:lnSpc>
                <a:spcPct val="120000"/>
              </a:lnSpc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</a:rPr>
              <a:t>Марковские случайные процессы с дискретными состояниями и дискретным временем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l="4477" t="22030" r="68126" b="45487"/>
          <a:stretch/>
        </p:blipFill>
        <p:spPr bwMode="auto">
          <a:xfrm>
            <a:off x="2112265" y="3345829"/>
            <a:ext cx="6871652" cy="26944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377045" y="6170504"/>
            <a:ext cx="8342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54000" algn="ctr">
              <a:lnSpc>
                <a:spcPct val="120000"/>
              </a:lnSpc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Рис. 3.1. Процессы с дискретными (а) и непрерывными (б) состояниями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529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292608" y="254467"/>
                <a:ext cx="11256264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Марковские процессы с дискретными состояниями удобно иллюстрировать с помощью так называемого графа состояний (рис. 3.2), где кружками обозначены состояния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...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системы S, а стрелками – возможные переходы из состояния в состояние. </a:t>
                </a:r>
                <a:endParaRPr lang="ru-RU" sz="20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" y="254467"/>
                <a:ext cx="11256264" cy="1015663"/>
              </a:xfrm>
              <a:prstGeom prst="rect">
                <a:avLst/>
              </a:prstGeom>
              <a:blipFill>
                <a:blip r:embed="rId2"/>
                <a:stretch>
                  <a:fillRect l="-541" t="-3614" r="-487" b="-96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88" y="1414816"/>
            <a:ext cx="4514241" cy="214406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893308" y="2261039"/>
            <a:ext cx="4540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ctr">
              <a:lnSpc>
                <a:spcPct val="120000"/>
              </a:lnSpc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Рис. 3.2. Граф состояний системы S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219456" y="3703571"/>
                <a:ext cx="11576304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Марковский случайный процесс с дискретными состояниями и дискретным временем называют </a:t>
                </a:r>
                <a:r>
                  <a:rPr lang="ru-RU" sz="20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марковской</a:t>
                </a: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цепью. Для такого процесса моменты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 …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когда система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𝑆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может менять свое состояние, рассматривают как последовательные шаги процесса, а в качестве аргумента, от которого зависит процесс, выступает не время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а номер шага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1, 2, ..., 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𝑘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 ...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Случайный процесс в этом случае характеризуется последовательностью состояний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𝑆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(0), 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𝑆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(1), 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𝑆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(2), ..., 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𝑆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𝑘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), ...,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где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𝑆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(0)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начальное состояние системы (перед первым шагом);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𝑆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(1)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состояние системы после первого шага;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𝑆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𝑘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состояние системы после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-го шага.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56" y="3703571"/>
                <a:ext cx="11576304" cy="2677656"/>
              </a:xfrm>
              <a:prstGeom prst="rect">
                <a:avLst/>
              </a:prstGeom>
              <a:blipFill>
                <a:blip r:embed="rId4"/>
                <a:stretch>
                  <a:fillRect l="-527" t="-228" r="-527" b="-20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54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356616" y="216909"/>
                <a:ext cx="11384280" cy="2337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Событие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{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𝑆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𝑘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 = 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состоящее в том, что сразу после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-го шага система находится в состоянии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𝑖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=1, 2,)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является случайным событием. Последовательность состояний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𝑆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(0),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𝑆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(1),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𝑆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𝑘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),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можно рассматривать как последовательность случайных событий. Такая случайная последовательность событий называется 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марковской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цепью, если для каждого шага вероятность перехода из любого состояния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любое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не зависит от того, когда и как система пришла в 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Начальное состояние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𝑆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(0)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может быть заданным заранее или случайным.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16" y="216909"/>
                <a:ext cx="11384280" cy="2337948"/>
              </a:xfrm>
              <a:prstGeom prst="rect">
                <a:avLst/>
              </a:prstGeom>
              <a:blipFill>
                <a:blip r:embed="rId2"/>
                <a:stretch>
                  <a:fillRect l="-589" t="-261" r="-589" b="-2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356616" y="2757235"/>
                <a:ext cx="11265408" cy="3048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Вероятностями состояний цепи Маркова называются вероятности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𝑘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того, что после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-го шага (и до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𝑘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+1)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-го) система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𝑆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будет находиться в состоянии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𝑖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=1, 2, ..., 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𝑛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Очевидно, для любого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𝑘</m:t>
                    </m:r>
                  </m:oMath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naryPr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)</m:t>
                        </m:r>
                      </m:e>
                    </m:nary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					(1)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Начальным распределением вероятностей Марковской цепи называется распределение вероятностей состояний в начале процесса: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(0), 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(0), …, 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(0), …, 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(0)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		(2)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В частном случае, если начальное состояние системы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𝑆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точности известно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𝑆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(0)=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то начальная вероятность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(0)=1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а все остальные равны нулю.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16" y="2757235"/>
                <a:ext cx="11265408" cy="3048142"/>
              </a:xfrm>
              <a:prstGeom prst="rect">
                <a:avLst/>
              </a:prstGeom>
              <a:blipFill>
                <a:blip r:embed="rId3"/>
                <a:stretch>
                  <a:fillRect l="-595" r="-541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89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402336" y="1343589"/>
                <a:ext cx="11237976" cy="43817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Вероятностью перехода (переходной вероятностью) на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-м шаге из состояния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называется условная вероятность того, что система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𝑆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после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-го шага окажется в состоянии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при условии, что непосредственно перед этим (после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𝑘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−1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шага) она находилась в состоянии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Поскольку система может пребывать в одном из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состояний, то для каждого момента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необходимо задать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вероятностей перехода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которые удобно представить в виде следующей матрицы: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ru-RU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ru-RU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…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</a:rPr>
                                                      <m:t>𝑛</m:t>
                                                    </m:r>
                                                    <m:r>
                                                      <a:rPr lang="ru-RU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ru-RU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ru-RU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…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</a:rPr>
                                                      <m:t>𝑛</m:t>
                                                    </m:r>
                                                    <m:r>
                                                      <a:rPr lang="ru-RU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ru-RU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ru-RU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ru-RU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</a:rPr>
                                                  <m:t>…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ru-RU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a:rPr lang="ru-RU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</a:rPr>
                                                        <m:t>…</m:t>
                                                      </m:r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r>
                                                        <a:rPr lang="ru-RU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</a:rPr>
                                                        <m:t>…</m:t>
                                                      </m:r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sz="20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ru-RU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ru-RU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</a:rPr>
                                                      <m:t>2</m:t>
                                                    </m:r>
                                                    <m:r>
                                                      <a:rPr lang="ru-RU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</a:rPr>
                                                      <m:t>𝑛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  <m:m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ru-RU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a:rPr lang="ru-RU" sz="20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</a:rPr>
                                                        <m:t>…</m:t>
                                                      </m:r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ru-RU" sz="20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ru-RU" sz="20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</a:rPr>
                                                            <m:t>𝑃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ru-RU" sz="20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</a:rPr>
                                                            <m:t>𝑛𝑛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			(3)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вероятность перехода за один шаг из состояния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;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254000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вероятность задержки системы в состоянии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36" y="1343589"/>
                <a:ext cx="11237976" cy="4381712"/>
              </a:xfrm>
              <a:prstGeom prst="rect">
                <a:avLst/>
              </a:prstGeom>
              <a:blipFill>
                <a:blip r:embed="rId2"/>
                <a:stretch>
                  <a:fillRect l="-542" r="-488" b="-15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8607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365760" y="154305"/>
                <a:ext cx="11402568" cy="6552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Переходные вероятности однородной Марковской цепи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образуют квадратную матрицу порядка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Отметим некоторые ее особенности: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1. Каждая строка характеризует выбранное состояние системы, а ее элементы представляют собой вероятности всех возможных переходов за один шаг из выбранного (из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-го) состояния, в том числе и переход в самое себя.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2. Элементы столбцов показывают вероятности всех возможных переходов системы за один шаг в заданное (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𝑗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-е) состояние (иначе говоря, строка характеризует вероятность перехода системы из состояния, столбец – в состояние).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3. Сумма вероятностей каждой строки равна единице, так как переходы образуют полную группу несовместных событий: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naryPr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=1, 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𝑖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1,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					(4)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4. По главной диагонали матрицы переходных вероятностей стоят вероятности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того, что система не выйдет из состояния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а останется в нем.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Если для однородной Марковской цепи заданы начальное распределение вероятностей (2) и матрица переходных вероятностей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(3), то вероятности состояний системы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 1,2,…,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определяются по рекуррентной формуле: </a:t>
                </a:r>
              </a:p>
              <a:p>
                <a:pPr indent="450215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naryPr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−1)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𝑗𝑖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				(5)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" y="154305"/>
                <a:ext cx="11402568" cy="6552050"/>
              </a:xfrm>
              <a:prstGeom prst="rect">
                <a:avLst/>
              </a:prstGeom>
              <a:blipFill>
                <a:blip r:embed="rId2"/>
                <a:stretch>
                  <a:fillRect l="-534" r="-481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242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164592" y="268873"/>
                <a:ext cx="1121054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Пример.</a:t>
                </a:r>
                <a:r>
                  <a:rPr lang="ru-RU" sz="20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Рассмотрим процесс функционирования системы – автомобиль. Пусть автомобиль (система) в течение одной смены (суток) может находиться в одном из двух состояний: исправном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неисправном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Граф состояний системы представлен на рис. 3.3.</a:t>
                </a: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2" y="268873"/>
                <a:ext cx="11210544" cy="1200329"/>
              </a:xfrm>
              <a:prstGeom prst="rect">
                <a:avLst/>
              </a:prstGeom>
              <a:blipFill>
                <a:blip r:embed="rId2"/>
                <a:stretch>
                  <a:fillRect l="-544" r="-544" b="-55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1550670"/>
            <a:ext cx="4651057" cy="11742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5604872" y="1906958"/>
            <a:ext cx="447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54000" algn="ctr">
              <a:lnSpc>
                <a:spcPct val="120000"/>
              </a:lnSpc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Рис. 3.3. Граф состояний автомобиля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38328" y="3162668"/>
                <a:ext cx="11494008" cy="29631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 результате проведения массовых наблюдений за работой автомобиля составлена следующая матрица вероятностей перехода: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0,8</m:t>
                              </m:r>
                            </m:e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0,2</m:t>
                              </m:r>
                            </m:e>
                          </m:mr>
                          <m:m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0,9</m:t>
                              </m:r>
                            </m:e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0.1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где					(6)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= 0,8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вероятность того, что автомобиль останется в исправном состоянии;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12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= 0,2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вероятность перехода автомобиля из состояния «исправен» в состояние «неисправен»;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= 0,9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вероятность перехода автомобиля из состояния «неисправен» в состояние «исправен»;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22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= 0,1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вероятность того, что автомобиль останется в состоянии «неисправен».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8" y="3162668"/>
                <a:ext cx="11494008" cy="2963183"/>
              </a:xfrm>
              <a:prstGeom prst="rect">
                <a:avLst/>
              </a:prstGeom>
              <a:blipFill>
                <a:blip r:embed="rId4"/>
                <a:stretch>
                  <a:fillRect l="-584" t="-206" r="-531" b="-16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49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365760" y="171324"/>
                <a:ext cx="11475720" cy="6245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Вектор начальных вероятностей состояний автомобиля задан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 т.е 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(0)=0 и 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(0)=1. </m:t>
                      </m:r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Требуется определить вероятности состояний автомобиля через трое суток.</a:t>
                </a: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Используя матрицу переходных вероятностей и формулу (5), определим вероятности состояний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после первого шага (после первых суток):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(1)=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(0)×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11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(0)×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21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=0×0,8+1×0,9=0,9;</m:t>
                      </m:r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(1)=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(0)×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12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(0)×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22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=0×0,2+1×0,1=0,1.</m:t>
                      </m:r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Вероятности состояний после второго шага (после вторых суток) таковы:</a:t>
                </a: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(2)=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(1)×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11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(1)×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21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=0,9×0,8+0,1×0,9=0,81;</m:t>
                      </m:r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(2)=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(1)×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12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(1)×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22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=0,9×0,2+0,1×0,1=0,19.</m:t>
                      </m:r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Вероятности состояний после третьего шага (после третьих суток) равны: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(3)=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(2)×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11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(2)×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21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=0,81×0,8+0,19×0,9=0,819;</m:t>
                      </m:r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(3)=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(2)×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12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(2)×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22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=0,81×0,2+0,19×0,1=0,181.</m:t>
                      </m:r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Таким образом, после третьих суток автомобиль будет находиться в исправном состоянии с вероятностью 0,819 и в состоянии «неисправен» с вероятностью 0,181. На этом основании возможно создать рекомендательную систему использования или покупки автомобиля.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" y="171324"/>
                <a:ext cx="11475720" cy="6245684"/>
              </a:xfrm>
              <a:prstGeom prst="rect">
                <a:avLst/>
              </a:prstGeom>
              <a:blipFill>
                <a:blip r:embed="rId2"/>
                <a:stretch>
                  <a:fillRect l="-531" r="-478" b="-2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3782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617</Words>
  <Application>Microsoft Office PowerPoint</Application>
  <PresentationFormat>Широкоэкранный</PresentationFormat>
  <Paragraphs>139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1" baseType="lpstr">
      <vt:lpstr>MS Mincho</vt:lpstr>
      <vt:lpstr>Arial</vt:lpstr>
      <vt:lpstr>Calibri</vt:lpstr>
      <vt:lpstr>Calibri Light</vt:lpstr>
      <vt:lpstr>Cambria Math</vt:lpstr>
      <vt:lpstr>Symbol</vt:lpstr>
      <vt:lpstr>Times New Roman</vt:lpstr>
      <vt:lpstr>Тема Office</vt:lpstr>
      <vt:lpstr>Методы на основе Марковских моделей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ALEKSEY</dc:creator>
  <cp:lastModifiedBy>ALEKSEY</cp:lastModifiedBy>
  <cp:revision>59</cp:revision>
  <dcterms:created xsi:type="dcterms:W3CDTF">2020-10-06T14:10:24Z</dcterms:created>
  <dcterms:modified xsi:type="dcterms:W3CDTF">2021-09-11T06:13:09Z</dcterms:modified>
</cp:coreProperties>
</file>